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9" r:id="rId2"/>
    <p:sldId id="261" r:id="rId3"/>
    <p:sldId id="257" r:id="rId4"/>
    <p:sldId id="258" r:id="rId5"/>
    <p:sldId id="260" r:id="rId6"/>
    <p:sldId id="262" r:id="rId7"/>
  </p:sldIdLst>
  <p:sldSz cx="12192000" cy="685800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04" userDrawn="1">
          <p15:clr>
            <a:srgbClr val="A4A3A4"/>
          </p15:clr>
        </p15:guide>
        <p15:guide id="2" pos="7368" userDrawn="1">
          <p15:clr>
            <a:srgbClr val="A4A3A4"/>
          </p15:clr>
        </p15:guide>
        <p15:guide id="3" orient="horz" pos="560" userDrawn="1">
          <p15:clr>
            <a:srgbClr val="A4A3A4"/>
          </p15:clr>
        </p15:guide>
        <p15:guide id="4" orient="horz" pos="624" userDrawn="1">
          <p15:clr>
            <a:srgbClr val="A4A3A4"/>
          </p15:clr>
        </p15:guide>
        <p15:guide id="5" orient="horz" pos="4056" userDrawn="1">
          <p15:clr>
            <a:srgbClr val="A4A3A4"/>
          </p15:clr>
        </p15:guide>
        <p15:guide id="6" orient="horz" pos="39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90" y="276"/>
      </p:cViewPr>
      <p:guideLst>
        <p:guide pos="304"/>
        <p:guide pos="7368"/>
        <p:guide orient="horz" pos="560"/>
        <p:guide orient="horz" pos="624"/>
        <p:guide orient="horz" pos="4056"/>
        <p:guide orient="horz" pos="3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56305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18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18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8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ransition spd="slow">
    <p:push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 spc="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None/>
        <a:defRPr sz="2000" kern="1200" spc="14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14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1800" kern="1200" spc="14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600" kern="1200" spc="14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1600" kern="1200" spc="1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4" userDrawn="1">
          <p15:clr>
            <a:srgbClr val="F26B43"/>
          </p15:clr>
        </p15:guide>
        <p15:guide id="2" pos="7368" userDrawn="1">
          <p15:clr>
            <a:srgbClr val="F26B43"/>
          </p15:clr>
        </p15:guide>
        <p15:guide id="3" orient="horz" pos="560" userDrawn="1">
          <p15:clr>
            <a:srgbClr val="F26B43"/>
          </p15:clr>
        </p15:guide>
        <p15:guide id="4" orient="horz" pos="624" userDrawn="1">
          <p15:clr>
            <a:srgbClr val="F26B43"/>
          </p15:clr>
        </p15:guide>
        <p15:guide id="5" orient="horz" pos="4056" userDrawn="1">
          <p15:clr>
            <a:srgbClr val="F26B43"/>
          </p15:clr>
        </p15:guide>
        <p15:guide id="6" orient="horz" pos="39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50C084C-2967-474A-B5F9-270F1FB43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EFE2A7-6C4F-A009-04A3-218C3EF6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008927"/>
            <a:ext cx="5801908" cy="19341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4400" dirty="0">
                <a:latin typeface="Abadi" panose="020B0604020202020204" pitchFamily="34" charset="0"/>
              </a:rPr>
              <a:t>清朝选官制度：</a:t>
            </a:r>
            <a:br>
              <a:rPr lang="en-US" altLang="zh-CN" sz="4400" dirty="0">
                <a:latin typeface="Abadi" panose="020B0604020202020204" pitchFamily="34" charset="0"/>
              </a:rPr>
            </a:br>
            <a:r>
              <a:rPr lang="zh-CN" altLang="en-US" sz="4400" dirty="0">
                <a:latin typeface="Abadi" panose="020B0604020202020204" pitchFamily="34" charset="0"/>
              </a:rPr>
              <a:t>历史影响与现代启示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5AA8DB1-EA86-0F48-1A00-38C4D0A5B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3172570"/>
            <a:ext cx="4945183" cy="30162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第五小组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2022.11.02</a:t>
            </a:r>
            <a:endParaRPr lang="zh-CN" altLang="en-US" dirty="0"/>
          </a:p>
        </p:txBody>
      </p:sp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A5C2DF83-56F4-BF92-9E46-FC25CBD94A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4" r="-1" b="-1"/>
          <a:stretch/>
        </p:blipFill>
        <p:spPr>
          <a:xfrm>
            <a:off x="6559312" y="648311"/>
            <a:ext cx="5021183" cy="556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9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图片 6" descr="海上的浪&#10;&#10;中度可信度描述已自动生成">
            <a:extLst>
              <a:ext uri="{FF2B5EF4-FFF2-40B4-BE49-F238E27FC236}">
                <a16:creationId xmlns:a16="http://schemas.microsoft.com/office/drawing/2014/main" id="{205A12C1-DF01-C5D5-54E0-1E59EEB30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colorTemperature colorTemp="6744"/>
                    </a14:imgEffect>
                    <a14:imgEffect>
                      <a14:saturation sat="140000"/>
                    </a14:imgEffect>
                    <a14:imgEffect>
                      <a14:brightnessContrast bright="15000" contras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57" t="2361" r="-21" b="34669"/>
          <a:stretch/>
        </p:blipFill>
        <p:spPr>
          <a:xfrm>
            <a:off x="0" y="0"/>
            <a:ext cx="12192000" cy="685799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5A2EEEC-2A46-69A9-EAAB-38A4011B4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462" y="907327"/>
            <a:ext cx="5608668" cy="1934172"/>
          </a:xfrm>
        </p:spPr>
        <p:txBody>
          <a:bodyPr>
            <a:normAutofit fontScale="900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4000" dirty="0"/>
              <a:t>清朝主要选官制度：科举</a:t>
            </a:r>
            <a:br>
              <a:rPr lang="en-US" altLang="zh-CN" dirty="0"/>
            </a:br>
            <a:r>
              <a:rPr lang="en-US" altLang="zh-CN" dirty="0"/>
              <a:t>		——</a:t>
            </a:r>
            <a:r>
              <a:rPr lang="zh-CN" altLang="en-US" dirty="0"/>
              <a:t>介绍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F1676C-F2A4-4F2A-95E0-0AAB69957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2947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4" descr="图片包含 游戏机, 文字, 年轻, 装满&#10;&#10;描述已自动生成">
            <a:extLst>
              <a:ext uri="{FF2B5EF4-FFF2-40B4-BE49-F238E27FC236}">
                <a16:creationId xmlns:a16="http://schemas.microsoft.com/office/drawing/2014/main" id="{CBA89F49-D90F-F29A-51AD-C7720561E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916"/>
                    </a14:imgEffect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8" t="6144" r="3610" b="10746"/>
          <a:stretch/>
        </p:blipFill>
        <p:spPr bwMode="gray">
          <a:xfrm>
            <a:off x="593869" y="2638495"/>
            <a:ext cx="4877724" cy="33056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EB0123-7F50-AF39-A3B5-7CF6E567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948" y="2783180"/>
            <a:ext cx="4945183" cy="3016294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公元</a:t>
            </a:r>
            <a:r>
              <a:rPr lang="en-GB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581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年，隋文帝开创了科举制，持续近</a:t>
            </a:r>
            <a:r>
              <a:rPr lang="en-GB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1400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年，为封建王朝选取了大量的官吏。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科举制在唐代得到完善，分为了常举和制举。在宋代改为乡试、省试、殿试，并加强了反作弊手段。明朝和清朝进一步发展为八股文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2A652-16AB-4D19-AA9B-F65C11236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1622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图片 17" descr="图片包含 户外, 雪, 山, 男人&#10;&#10;描述已自动生成">
            <a:extLst>
              <a:ext uri="{FF2B5EF4-FFF2-40B4-BE49-F238E27FC236}">
                <a16:creationId xmlns:a16="http://schemas.microsoft.com/office/drawing/2014/main" id="{C5CEFDC9-6524-DC4D-D16D-D9464EFB1A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32"/>
                    </a14:imgEffect>
                    <a14:imgEffect>
                      <a14:saturation sat="168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35" b="3123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92C9ADA-ED14-C550-48D4-E8F4FD4EB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7098271" cy="184873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清朝选官制度</a:t>
            </a:r>
            <a:br>
              <a:rPr lang="en-US" altLang="zh-CN" dirty="0"/>
            </a:br>
            <a:r>
              <a:rPr lang="en-US" altLang="zh-CN" dirty="0"/>
              <a:t>	——</a:t>
            </a:r>
            <a:r>
              <a:rPr lang="zh-CN" altLang="en-US" dirty="0"/>
              <a:t>正面影响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7E6898-E703-E58D-DF1E-08131416B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947" y="657369"/>
            <a:ext cx="5021183" cy="55037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利于社会稳定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激发知识分子，尤其是下层知识分子的政治热情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为朝廷提供人才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400" b="0" i="0" u="none" strike="noStrike" kern="1200" cap="none" spc="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排除先天优势影响，较为公平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 descr="墙上挂着一幅画&#10;&#10;低可信度描述已自动生成">
            <a:extLst>
              <a:ext uri="{FF2B5EF4-FFF2-40B4-BE49-F238E27FC236}">
                <a16:creationId xmlns:a16="http://schemas.microsoft.com/office/drawing/2014/main" id="{CDAD2A6C-7E3A-DE9B-0B77-A8C7BE4BC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5" t="18252" r="14053" b="18446"/>
          <a:stretch/>
        </p:blipFill>
        <p:spPr>
          <a:xfrm>
            <a:off x="896667" y="2824894"/>
            <a:ext cx="4513534" cy="2625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AECAD02-B775-A538-F82D-0F1824AED567}"/>
              </a:ext>
            </a:extLst>
          </p:cNvPr>
          <p:cNvSpPr txBox="1"/>
          <p:nvPr/>
        </p:nvSpPr>
        <p:spPr>
          <a:xfrm>
            <a:off x="6652947" y="4892072"/>
            <a:ext cx="48923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欲定天下之大业，必一天下之人心。吏谨而民朴，满洲之治也。今如何为政，而后能使满汉官民同心合志欤？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顺治二年，殿试制策题</a:t>
            </a:r>
          </a:p>
        </p:txBody>
      </p:sp>
    </p:spTree>
    <p:extLst>
      <p:ext uri="{BB962C8B-B14F-4D97-AF65-F5344CB8AC3E}">
        <p14:creationId xmlns:p14="http://schemas.microsoft.com/office/powerpoint/2010/main" val="112970113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engXian"/>
              <a:ea typeface="+mn-ea"/>
              <a:cs typeface="+mn-cs"/>
            </a:endParaRPr>
          </a:p>
        </p:txBody>
      </p:sp>
      <p:pic>
        <p:nvPicPr>
          <p:cNvPr id="11" name="图片 10" descr="海上的浪&#10;&#10;中度可信度描述已自动生成">
            <a:extLst>
              <a:ext uri="{FF2B5EF4-FFF2-40B4-BE49-F238E27FC236}">
                <a16:creationId xmlns:a16="http://schemas.microsoft.com/office/drawing/2014/main" id="{7FE49A57-B810-48EF-E884-D6E41191D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7" t="278" r="21" b="36751"/>
          <a:stretch/>
        </p:blipFill>
        <p:spPr>
          <a:xfrm>
            <a:off x="0" y="0"/>
            <a:ext cx="12188952" cy="685799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92C9ADA-ED14-C550-48D4-E8F4FD4EB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7098271" cy="184873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清朝选官制度</a:t>
            </a:r>
            <a:br>
              <a:rPr lang="en-US" altLang="zh-CN" dirty="0"/>
            </a:br>
            <a:r>
              <a:rPr lang="en-US" altLang="zh-CN" dirty="0"/>
              <a:t>	——</a:t>
            </a:r>
            <a:r>
              <a:rPr lang="zh-CN" altLang="en-US" dirty="0"/>
              <a:t>负面影响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engXian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7E6898-E703-E58D-DF1E-08131416B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947" y="657369"/>
            <a:ext cx="5021183" cy="588339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禁锢人民思想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八股格式的确立使科举成为束缚知识分子思想的枷锁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促成功利主义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由于科举及第者享有优渥的待遇，经常导致贫士高中后抛妻弃子的悲剧</a:t>
            </a:r>
          </a:p>
        </p:txBody>
      </p:sp>
      <p:pic>
        <p:nvPicPr>
          <p:cNvPr id="6" name="图片 5" descr="卡通人物&#10;&#10;低可信度描述已自动生成">
            <a:extLst>
              <a:ext uri="{FF2B5EF4-FFF2-40B4-BE49-F238E27FC236}">
                <a16:creationId xmlns:a16="http://schemas.microsoft.com/office/drawing/2014/main" id="{419392D0-2D97-46D1-B4D7-097632A3B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colorTemperature colorTemp="6988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3" t="1094" r="-1"/>
          <a:stretch/>
        </p:blipFill>
        <p:spPr>
          <a:xfrm>
            <a:off x="809625" y="2973867"/>
            <a:ext cx="4570293" cy="31030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6933D08-AD51-32CC-7C4B-6A3A2384EDB2}"/>
              </a:ext>
            </a:extLst>
          </p:cNvPr>
          <p:cNvSpPr txBox="1"/>
          <p:nvPr/>
        </p:nvSpPr>
        <p:spPr>
          <a:xfrm>
            <a:off x="6652947" y="5369634"/>
            <a:ext cx="4729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勿用四六，不限长短，毋得预诵套词、拘泥旧式，重负朕意。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顺治三年，殿试制策戒语</a:t>
            </a:r>
          </a:p>
        </p:txBody>
      </p:sp>
    </p:spTree>
    <p:extLst>
      <p:ext uri="{BB962C8B-B14F-4D97-AF65-F5344CB8AC3E}">
        <p14:creationId xmlns:p14="http://schemas.microsoft.com/office/powerpoint/2010/main" val="2463487002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图片 4" descr="图片包含 户外, 雪, 山, 男人&#10;&#10;描述已自动生成">
            <a:extLst>
              <a:ext uri="{FF2B5EF4-FFF2-40B4-BE49-F238E27FC236}">
                <a16:creationId xmlns:a16="http://schemas.microsoft.com/office/drawing/2014/main" id="{E9EDD687-4A57-3BAB-A087-521CF4D2F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5" b="31235"/>
          <a:stretch/>
        </p:blipFill>
        <p:spPr>
          <a:xfrm>
            <a:off x="0" y="-1"/>
            <a:ext cx="12192000" cy="68579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50C084C-2967-474A-B5F9-270F1FB43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92C9ADA-ED14-C550-48D4-E8F4FD4EB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1934172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清朝选官制度</a:t>
            </a:r>
            <a:br>
              <a:rPr lang="en-US" altLang="zh-CN" dirty="0"/>
            </a:br>
            <a:r>
              <a:rPr lang="en-US" altLang="zh-CN" dirty="0"/>
              <a:t>		——</a:t>
            </a:r>
            <a:r>
              <a:rPr lang="zh-CN" altLang="en-US" dirty="0"/>
              <a:t>启示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7E6898-E703-E58D-DF1E-08131416B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3172570"/>
            <a:ext cx="4945183" cy="3016294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zh-CN" altLang="en-US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以当代视角回顾科举制，</a:t>
            </a:r>
            <a:r>
              <a:rPr lang="zh-CN" altLang="en-US" sz="2400" dirty="0">
                <a:ea typeface="等线" panose="02010600030101010101" pitchFamily="2" charset="-122"/>
                <a:cs typeface="Times New Roman" panose="02020603050405020304" pitchFamily="18" charset="0"/>
              </a:rPr>
              <a:t>其</a:t>
            </a:r>
            <a:r>
              <a:rPr lang="zh-CN" altLang="en-US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作为延续千年的制度，值得我们深究。其</a:t>
            </a:r>
            <a:r>
              <a:rPr lang="zh-CN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优点可为当下的</a:t>
            </a:r>
            <a:r>
              <a:rPr lang="zh-CN" altLang="en-US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选拔性</a:t>
            </a:r>
            <a:r>
              <a:rPr lang="zh-CN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考试所用</a:t>
            </a:r>
            <a:r>
              <a:rPr lang="zh-CN" altLang="en-US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，其对考生思想的固化则应摒弃。</a:t>
            </a:r>
            <a:endParaRPr lang="zh-CN" altLang="en-US" sz="2800" dirty="0"/>
          </a:p>
        </p:txBody>
      </p:sp>
      <p:pic>
        <p:nvPicPr>
          <p:cNvPr id="7" name="图片 6" descr="墙上的海报&#10;&#10;中度可信度描述已自动生成">
            <a:extLst>
              <a:ext uri="{FF2B5EF4-FFF2-40B4-BE49-F238E27FC236}">
                <a16:creationId xmlns:a16="http://schemas.microsoft.com/office/drawing/2014/main" id="{2E3B68BF-8E8E-4050-FFFA-0A940D5A0F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12"/>
          <a:stretch/>
        </p:blipFill>
        <p:spPr>
          <a:xfrm>
            <a:off x="6182744" y="1140922"/>
            <a:ext cx="5491386" cy="4576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2202364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Rectangle 103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32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5" name="Rectangle 1034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3698E0-3156-013F-3781-0AA93300C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2" r="-1" b="8067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6" name="Rectangle 1036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 1038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6EAB88-27FA-8EDA-39FD-719DF4798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8686796" cy="233424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lvl="0">
              <a:lnSpc>
                <a:spcPct val="125000"/>
              </a:lnSpc>
              <a:spcBef>
                <a:spcPts val="1000"/>
              </a:spcBef>
            </a:pPr>
            <a:r>
              <a:rPr lang="zh-CN" altLang="en-US" sz="6000" dirty="0">
                <a:solidFill>
                  <a:srgbClr val="FFFFFF"/>
                </a:solidFill>
                <a:latin typeface="Abadi" panose="020B0604020104020204" pitchFamily="34" charset="0"/>
              </a:rPr>
              <a:t>感谢聆听</a:t>
            </a:r>
            <a:br>
              <a:rPr lang="en-US" altLang="zh-CN" dirty="0">
                <a:solidFill>
                  <a:srgbClr val="FFFFFF"/>
                </a:solidFill>
              </a:rPr>
            </a:br>
            <a:r>
              <a:rPr lang="zh-CN" altLang="en-US" sz="2000" b="0" spc="140" dirty="0">
                <a:solidFill>
                  <a:schemeClr val="bg1"/>
                </a:solidFill>
                <a:ea typeface="+mn-ea"/>
                <a:cs typeface="+mn-cs"/>
              </a:rPr>
              <a:t>第五小组</a:t>
            </a:r>
            <a:br>
              <a:rPr lang="en-US" altLang="zh-CN" sz="2000" b="0" spc="140" dirty="0">
                <a:solidFill>
                  <a:srgbClr val="000000"/>
                </a:solidFill>
                <a:ea typeface="+mn-ea"/>
                <a:cs typeface="+mn-cs"/>
              </a:rPr>
            </a:br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1048" name="Rectangle 104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17705"/>
      </p:ext>
    </p:extLst>
  </p:cSld>
  <p:clrMapOvr>
    <a:masterClrMapping/>
  </p:clrMapOvr>
  <p:transition spd="slow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Moderate&quot;,&quot;Name&quot;:&quot;GuidesStyle_Moderate&quot;,&quot;Kind&quot;:&quot;System&quot;,&quot;OldGuidesSetting&quot;:{&quot;HeaderHeight&quot;:13.0,&quot;FooterHeight&quot;:6.0,&quot;SideMargin&quot;:4.0,&quot;TopMargin&quot;:0.0,&quot;BottomMargin&quot;:0.0,&quot;IntervalMargin&quot;:1.5}}"/>
</p:tagLst>
</file>

<file path=ppt/theme/theme1.xml><?xml version="1.0" encoding="utf-8"?>
<a:theme xmlns:a="http://schemas.openxmlformats.org/drawingml/2006/main" name="GestaltVTI">
  <a:themeElements>
    <a:clrScheme name="AnalogousFromDarkSeedLeftStep">
      <a:dk1>
        <a:srgbClr val="000000"/>
      </a:dk1>
      <a:lt1>
        <a:srgbClr val="FFFFFF"/>
      </a:lt1>
      <a:dk2>
        <a:srgbClr val="1C2432"/>
      </a:dk2>
      <a:lt2>
        <a:srgbClr val="F2F3F0"/>
      </a:lt2>
      <a:accent1>
        <a:srgbClr val="844BC5"/>
      </a:accent1>
      <a:accent2>
        <a:srgbClr val="4842B7"/>
      </a:accent2>
      <a:accent3>
        <a:srgbClr val="4B78C5"/>
      </a:accent3>
      <a:accent4>
        <a:srgbClr val="3999B3"/>
      </a:accent4>
      <a:accent5>
        <a:srgbClr val="49C0A8"/>
      </a:accent5>
      <a:accent6>
        <a:srgbClr val="39B368"/>
      </a:accent6>
      <a:hlink>
        <a:srgbClr val="339A97"/>
      </a:hlink>
      <a:folHlink>
        <a:srgbClr val="7F7F7F"/>
      </a:folHlink>
    </a:clrScheme>
    <a:fontScheme name="Bierstadt">
      <a:majorFont>
        <a:latin typeface="DengXian"/>
        <a:ea typeface=""/>
        <a:cs typeface=""/>
      </a:majorFont>
      <a:minorFont>
        <a:latin typeface="DengXi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304</Words>
  <Application>Microsoft Office PowerPoint</Application>
  <PresentationFormat>宽屏</PresentationFormat>
  <Paragraphs>25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DengXian</vt:lpstr>
      <vt:lpstr>微软雅黑</vt:lpstr>
      <vt:lpstr>Abadi</vt:lpstr>
      <vt:lpstr>Arial</vt:lpstr>
      <vt:lpstr>Wingdings</vt:lpstr>
      <vt:lpstr>GestaltVTI</vt:lpstr>
      <vt:lpstr>清朝选官制度： 历史影响与现代启示</vt:lpstr>
      <vt:lpstr>清朝主要选官制度：科举   ——介绍</vt:lpstr>
      <vt:lpstr>清朝选官制度  ——正面影响</vt:lpstr>
      <vt:lpstr>清朝选官制度  ——负面影响</vt:lpstr>
      <vt:lpstr>清朝选官制度   ——启示</vt:lpstr>
      <vt:lpstr>感谢聆听 第五小组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清朝选官制度的历史影响与现代启示</dc:title>
  <dc:creator>Changyu LI (20513997)</dc:creator>
  <cp:lastModifiedBy>Changyu LI (20513997)</cp:lastModifiedBy>
  <cp:revision>18</cp:revision>
  <dcterms:created xsi:type="dcterms:W3CDTF">2022-10-31T11:27:22Z</dcterms:created>
  <dcterms:modified xsi:type="dcterms:W3CDTF">2022-11-02T08:58:31Z</dcterms:modified>
</cp:coreProperties>
</file>